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3" r:id="rId1"/>
  </p:sldMasterIdLst>
  <p:notesMasterIdLst>
    <p:notesMasterId r:id="rId14"/>
  </p:notesMasterIdLst>
  <p:sldIdLst>
    <p:sldId id="256" r:id="rId2"/>
    <p:sldId id="257" r:id="rId3"/>
    <p:sldId id="264" r:id="rId4"/>
    <p:sldId id="268" r:id="rId5"/>
    <p:sldId id="271" r:id="rId6"/>
    <p:sldId id="275" r:id="rId7"/>
    <p:sldId id="276" r:id="rId8"/>
    <p:sldId id="284" r:id="rId9"/>
    <p:sldId id="281" r:id="rId10"/>
    <p:sldId id="282" r:id="rId11"/>
    <p:sldId id="283" r:id="rId12"/>
    <p:sldId id="272" r:id="rId13"/>
  </p:sldIdLst>
  <p:sldSz cx="12192000" cy="6858000"/>
  <p:notesSz cx="6858000" cy="9144000"/>
  <p:embeddedFontLst>
    <p:embeddedFont>
      <p:font typeface="Bradley Hand ITC" panose="03070402050302030203" pitchFamily="66" charset="0"/>
      <p:regular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EA2AE8A4-138C-4CC6-61B5-C426EEECB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82E6E605-98DF-B3D7-A532-5284002541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48BACCDE-1FB3-5A34-F324-8E778E1212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54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06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853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106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10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5F7B6838-A4C0-3A06-430B-6ABAEBDB5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068C8E46-CD75-62FE-A3E6-7FCF75CA2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20CBCD9E-6B12-9FA4-94B8-395C125050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853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6E2D1041-1EEA-2247-CABD-8F3AD27EC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D4D14E05-0EBB-9029-B155-F3C380B8BD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20C33028-CF54-007A-5F8E-0CC7E8844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559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5FFAE112-BC99-3BF0-A5BE-88CEC30D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BD13BA04-F69F-66D2-C96A-599EF0D62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41D8E96C-698C-2ECC-3382-307ABC711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25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B9E6875D-7015-EF32-228F-087C7F88F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>
            <a:extLst>
              <a:ext uri="{FF2B5EF4-FFF2-40B4-BE49-F238E27FC236}">
                <a16:creationId xmlns:a16="http://schemas.microsoft.com/office/drawing/2014/main" id="{E7911E01-8CE7-4BE1-5F7C-595EDFAE80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>
            <a:extLst>
              <a:ext uri="{FF2B5EF4-FFF2-40B4-BE49-F238E27FC236}">
                <a16:creationId xmlns:a16="http://schemas.microsoft.com/office/drawing/2014/main" id="{C532ADA9-F972-CCEB-9E27-69C6C8C74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140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8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1975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2671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6503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7013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19028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9882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245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6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0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89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21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4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99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08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0810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154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Google Shape;249;p19"/>
          <p:cNvSpPr txBox="1">
            <a:spLocks noGrp="1"/>
          </p:cNvSpPr>
          <p:nvPr>
            <p:ph type="ctrTitle"/>
          </p:nvPr>
        </p:nvSpPr>
        <p:spPr>
          <a:xfrm>
            <a:off x="486013" y="1651820"/>
            <a:ext cx="9144000" cy="234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lt2"/>
              </a:buClr>
              <a:buSzPts val="5400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Smart City Planner: Analyzing Urban Data for Better Living.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19"/>
          <p:cNvSpPr txBox="1">
            <a:spLocks noGrp="1"/>
          </p:cNvSpPr>
          <p:nvPr>
            <p:ph type="subTitle" idx="1"/>
          </p:nvPr>
        </p:nvSpPr>
        <p:spPr>
          <a:xfrm>
            <a:off x="6666270" y="4813320"/>
            <a:ext cx="5529752" cy="20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Sukant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 			 [927623BAD114]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Perumal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 			 [927623BAD074]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Sakthi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Sanjuktha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 [927623BAD096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19" descr="M.Kumarasamy College of Engineering, Karur :: MK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29" y="0"/>
            <a:ext cx="4466051" cy="166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 descr="M.Kumarasamy College of Engineering, Karur :: MK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51271" y="37370"/>
            <a:ext cx="3040729" cy="128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92342B34-4228-1B64-9A48-2CD961A63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E7F4DAB9-4674-9C71-BCC5-B3FF75A1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5EE469-8F21-36AB-271D-0740D57DA546}"/>
              </a:ext>
            </a:extLst>
          </p:cNvPr>
          <p:cNvSpPr/>
          <p:nvPr/>
        </p:nvSpPr>
        <p:spPr>
          <a:xfrm>
            <a:off x="502920" y="0"/>
            <a:ext cx="11042455" cy="66957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# Create a </a:t>
            </a:r>
            <a:r>
              <a:rPr lang="en-IN" b="1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DataFrame</a:t>
            </a:r>
            <a:endParaRPr lang="en-IN" b="1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(data, columns=["</a:t>
            </a: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device_id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", "date", "</a:t>
            </a: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energy_consumed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"])</a:t>
            </a:r>
          </a:p>
          <a:p>
            <a:pPr marL="0" indent="0">
              <a:buNone/>
            </a:pP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   return </a:t>
            </a: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</a:t>
            </a:r>
            <a:endParaRPr lang="en-IN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</a:br>
            <a:r>
              <a:rPr lang="en-IN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# Generate the dataset and save it to a CSV file for storage</a:t>
            </a:r>
          </a:p>
          <a:p>
            <a:pPr marL="0" indent="0">
              <a:buNone/>
            </a:pP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generate_sample_data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df.to_csv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("energy_data.csv", index=False)</a:t>
            </a:r>
          </a:p>
          <a:p>
            <a:pPr marL="0" indent="0">
              <a:buNone/>
            </a:pP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print("Sample data generated and stored as 'energy_data.csv'.")</a:t>
            </a:r>
          </a:p>
          <a:p>
            <a:pPr marL="0" indent="0">
              <a:buNone/>
            </a:pPr>
            <a:b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</a:br>
            <a:r>
              <a:rPr lang="en-IN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# Step 2: Data Transmission - Load the dataset</a:t>
            </a:r>
          </a:p>
          <a:p>
            <a:pPr marL="0" indent="0">
              <a:buNone/>
            </a:pP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pd.read_csv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("energy_data.csv", </a:t>
            </a: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parse_dates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=["date"])</a:t>
            </a:r>
          </a:p>
          <a:p>
            <a:pPr marL="0" indent="0">
              <a:buNone/>
            </a:pP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print("Data loaded for processing.")</a:t>
            </a:r>
          </a:p>
          <a:p>
            <a:pPr marL="0" indent="0">
              <a:buNone/>
            </a:pPr>
            <a:b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</a:br>
            <a:r>
              <a:rPr lang="en-IN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# Step 3: Data Processing - Clean and aggregate data</a:t>
            </a:r>
          </a:p>
          <a:p>
            <a:pPr marL="0" indent="0">
              <a:buNone/>
            </a:pP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df.dropna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=True)</a:t>
            </a:r>
          </a:p>
          <a:p>
            <a:pPr marL="0" indent="0">
              <a:buNone/>
            </a:pP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df.drop_duplicates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=True)</a:t>
            </a:r>
          </a:p>
          <a:p>
            <a:pPr marL="0" indent="0">
              <a:lnSpc>
                <a:spcPts val="1425"/>
              </a:lnSpc>
              <a:buNone/>
            </a:pPr>
            <a:endParaRPr lang="en-IN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E7447-02E2-C8FD-199A-0D541A66883F}"/>
              </a:ext>
            </a:extLst>
          </p:cNvPr>
          <p:cNvSpPr txBox="1"/>
          <p:nvPr/>
        </p:nvSpPr>
        <p:spPr>
          <a:xfrm>
            <a:off x="646625" y="322250"/>
            <a:ext cx="6212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6643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16DB01EA-CC70-D375-C778-338B61AC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2DBF9BAA-C3E4-5C3B-0035-9E34DFC11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35C030-31E2-6C5D-CE31-A72FCB369322}"/>
              </a:ext>
            </a:extLst>
          </p:cNvPr>
          <p:cNvSpPr/>
          <p:nvPr/>
        </p:nvSpPr>
        <p:spPr>
          <a:xfrm>
            <a:off x="548640" y="617220"/>
            <a:ext cx="9142525" cy="515455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b="1" dirty="0">
                <a:effectLst/>
                <a:latin typeface="Courier New" panose="02070309020205020404" pitchFamily="49" charset="0"/>
              </a:rPr>
              <a:t># Step 5: Data Visualization with Subplots and Alerts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Courier New" panose="02070309020205020404" pitchFamily="49" charset="0"/>
              </a:rPr>
              <a:t>def 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plot_energy_usage_subplots</a:t>
            </a:r>
            <a:r>
              <a:rPr lang="en-IN" b="0" dirty="0">
                <a:effectLst/>
                <a:latin typeface="Courier New" panose="02070309020205020404" pitchFamily="49" charset="0"/>
              </a:rPr>
              <a:t>(data, alerts, threshold):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Courier New" panose="02070309020205020404" pitchFamily="49" charset="0"/>
              </a:rPr>
              <a:t>    devices = data['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device_id</a:t>
            </a:r>
            <a:r>
              <a:rPr lang="en-IN" b="0" dirty="0">
                <a:effectLst/>
                <a:latin typeface="Courier New" panose="02070309020205020404" pitchFamily="49" charset="0"/>
              </a:rPr>
              <a:t>'].unique()</a:t>
            </a:r>
          </a:p>
          <a:p>
            <a:pPr marL="0" indent="0">
              <a:buNone/>
            </a:pPr>
            <a:r>
              <a:rPr lang="en-IN" b="0" dirty="0"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num_devices</a:t>
            </a:r>
            <a:r>
              <a:rPr lang="en-IN" b="0" dirty="0"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len</a:t>
            </a:r>
            <a:r>
              <a:rPr lang="en-IN" b="0" dirty="0">
                <a:effectLst/>
                <a:latin typeface="Courier New" panose="02070309020205020404" pitchFamily="49" charset="0"/>
              </a:rPr>
              <a:t>(devices)</a:t>
            </a:r>
          </a:p>
          <a:p>
            <a:r>
              <a:rPr lang="en-IN" b="0" dirty="0" err="1">
                <a:effectLst/>
                <a:latin typeface="Courier New" panose="02070309020205020404" pitchFamily="49" charset="0"/>
              </a:rPr>
              <a:t>axs</a:t>
            </a:r>
            <a:r>
              <a:rPr lang="en-IN" b="0" dirty="0">
                <a:effectLst/>
                <a:latin typeface="Courier New" panose="02070309020205020404" pitchFamily="49" charset="0"/>
              </a:rPr>
              <a:t>[-1].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set_xlabel</a:t>
            </a:r>
            <a:r>
              <a:rPr lang="en-IN" b="0" dirty="0">
                <a:effectLst/>
                <a:latin typeface="Courier New" panose="02070309020205020404" pitchFamily="49" charset="0"/>
              </a:rPr>
              <a:t>("Date")</a:t>
            </a:r>
          </a:p>
          <a:p>
            <a:r>
              <a:rPr lang="en-IN" b="0" dirty="0"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plt.xticks</a:t>
            </a:r>
            <a:r>
              <a:rPr lang="en-IN" b="0" dirty="0">
                <a:effectLst/>
                <a:latin typeface="Courier New" panose="02070309020205020404" pitchFamily="49" charset="0"/>
              </a:rPr>
              <a:t>(rotation=45)</a:t>
            </a:r>
          </a:p>
          <a:p>
            <a:r>
              <a:rPr lang="en-IN" b="0" dirty="0"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plt.tight_layout</a:t>
            </a:r>
            <a:r>
              <a:rPr lang="en-IN" b="0" dirty="0"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rect</a:t>
            </a:r>
            <a:r>
              <a:rPr lang="en-IN" b="0" dirty="0">
                <a:effectLst/>
                <a:latin typeface="Courier New" panose="02070309020205020404" pitchFamily="49" charset="0"/>
              </a:rPr>
              <a:t>=[0, 0.03, 1, 0.95])  </a:t>
            </a:r>
            <a:r>
              <a:rPr lang="en-IN" b="1" dirty="0">
                <a:effectLst/>
                <a:latin typeface="Courier New" panose="02070309020205020404" pitchFamily="49" charset="0"/>
              </a:rPr>
              <a:t># Adjust layout to leave space for the title</a:t>
            </a:r>
          </a:p>
          <a:p>
            <a:r>
              <a:rPr lang="en-IN" b="0" dirty="0"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fig.subplots_adjust</a:t>
            </a:r>
            <a:r>
              <a:rPr lang="en-IN" b="0" dirty="0"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hspace</a:t>
            </a:r>
            <a:r>
              <a:rPr lang="en-IN" b="0" dirty="0">
                <a:effectLst/>
                <a:latin typeface="Courier New" panose="02070309020205020404" pitchFamily="49" charset="0"/>
              </a:rPr>
              <a:t>=0.5, right=0.85)  </a:t>
            </a:r>
            <a:r>
              <a:rPr lang="en-IN" b="1" dirty="0">
                <a:effectLst/>
                <a:latin typeface="Courier New" panose="02070309020205020404" pitchFamily="49" charset="0"/>
              </a:rPr>
              <a:t># Add space between plots and for legends on the right</a:t>
            </a:r>
          </a:p>
          <a:p>
            <a:r>
              <a:rPr lang="en-IN" b="0" dirty="0"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plt.show</a:t>
            </a:r>
            <a:r>
              <a:rPr lang="en-IN" b="0" dirty="0"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IN" b="0" dirty="0">
                <a:effectLst/>
                <a:latin typeface="Courier New" panose="02070309020205020404" pitchFamily="49" charset="0"/>
              </a:rPr>
            </a:br>
            <a:r>
              <a:rPr lang="en-IN" b="1" dirty="0">
                <a:effectLst/>
                <a:latin typeface="Courier New" panose="02070309020205020404" pitchFamily="49" charset="0"/>
              </a:rPr>
              <a:t># Plot each device's energy consumption with alerts in subplots</a:t>
            </a:r>
          </a:p>
          <a:p>
            <a:r>
              <a:rPr lang="en-IN" b="0" dirty="0" err="1">
                <a:effectLst/>
                <a:latin typeface="Courier New" panose="02070309020205020404" pitchFamily="49" charset="0"/>
              </a:rPr>
              <a:t>plot_energy_usage_subplots</a:t>
            </a:r>
            <a:r>
              <a:rPr lang="en-IN" b="0" dirty="0"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effectLst/>
                <a:latin typeface="Courier New" panose="02070309020205020404" pitchFamily="49" charset="0"/>
              </a:rPr>
              <a:t>daily_usage</a:t>
            </a:r>
            <a:r>
              <a:rPr lang="en-IN" b="0" dirty="0">
                <a:effectLst/>
                <a:latin typeface="Courier New" panose="02070309020205020404" pitchFamily="49" charset="0"/>
              </a:rPr>
              <a:t>, alerts, ENERGY_THRESHOLD)</a:t>
            </a:r>
          </a:p>
          <a:p>
            <a:pPr marL="0" indent="0">
              <a:buNone/>
            </a:pPr>
            <a:endParaRPr lang="en-IN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1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omprehensive Explanation On Popular Logo Design Queries | Vowels In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12690"/>
          <a:stretch/>
        </p:blipFill>
        <p:spPr bwMode="auto">
          <a:xfrm>
            <a:off x="0" y="-58995"/>
            <a:ext cx="12192000" cy="69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0" b="89943" l="10000" r="90000">
                        <a14:backgroundMark x1="40714" y1="79462" x2="40714" y2="79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6231" y="424167"/>
            <a:ext cx="4049661" cy="34036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08723" y="1047136"/>
            <a:ext cx="3274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Any queries</a:t>
            </a:r>
          </a:p>
        </p:txBody>
      </p:sp>
      <p:pic>
        <p:nvPicPr>
          <p:cNvPr id="12" name="Picture 11" descr="Thank You Typography 182450 Vector Art at Vecteezy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929" y1="42143" x2="49929" y2="42143"/>
                        <a14:foregroundMark x1="68000" y1="35500" x2="68000" y2="35500"/>
                        <a14:foregroundMark x1="73357" y1="53321" x2="73357" y2="53321"/>
                        <a14:foregroundMark x1="73357" y1="53321" x2="73357" y2="53321"/>
                        <a14:foregroundMark x1="63893" y1="67536" x2="63893" y2="67536"/>
                        <a14:foregroundMark x1="37893" y1="73750" x2="37893" y2="73750"/>
                        <a14:foregroundMark x1="56607" y1="76357" x2="56607" y2="76357"/>
                        <a14:foregroundMark x1="61107" y1="82571" x2="61107" y2="82571"/>
                        <a14:foregroundMark x1="56393" y1="29464" x2="56393" y2="29464"/>
                        <a14:foregroundMark x1="30357" y1="15500" x2="30357" y2="15500"/>
                        <a14:foregroundMark x1="17464" y1="62357" x2="17464" y2="62357"/>
                        <a14:foregroundMark x1="63893" y1="20857" x2="63893" y2="20857"/>
                        <a14:foregroundMark x1="81321" y1="56571" x2="81321" y2="56571"/>
                        <a14:foregroundMark x1="51214" y1="85821" x2="51214" y2="85821"/>
                        <a14:foregroundMark x1="29071" y1="79143" x2="29071" y2="79143"/>
                        <a14:foregroundMark x1="43679" y1="30107" x2="43679" y2="30107"/>
                        <a14:foregroundMark x1="62607" y1="37429" x2="62607" y2="37429"/>
                        <a14:foregroundMark x1="70357" y1="25821" x2="70357" y2="25821"/>
                        <a14:foregroundMark x1="68214" y1="41714" x2="68214" y2="41714"/>
                        <a14:foregroundMark x1="85643" y1="33107" x2="85643" y2="33107"/>
                        <a14:foregroundMark x1="49714" y1="69464" x2="49714" y2="69464"/>
                        <a14:foregroundMark x1="50571" y1="65821" x2="50571" y2="65821"/>
                        <a14:foregroundMark x1="78964" y1="67107" x2="78964" y2="67107"/>
                        <a14:backgroundMark x1="53679" y1="64214" x2="53679" y2="64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490" y="4660490"/>
            <a:ext cx="2197510" cy="21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4465" y="1814052"/>
            <a:ext cx="9188245" cy="45425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8534400" cy="193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imes New Roman"/>
              <a:buNone/>
            </a:pPr>
            <a:r>
              <a:rPr lang="en-I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PROBLEM STATEMENT / DESCRIPTION: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idx="1"/>
          </p:nvPr>
        </p:nvSpPr>
        <p:spPr>
          <a:xfrm>
            <a:off x="654716" y="2078922"/>
            <a:ext cx="8534400" cy="408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project, "Smart City Planner: Analyzing Urban Data for Better Living", focuses on leveraging IoT sensor data for optimizing urban living. It addresses three critical areas: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Management: Real-time traffic data integrated with visualization to optimize flow, reduce congestion, and adjust traffic signals dynamically.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Usage: Real-time monitoring of city-wide energy consumption to detect inefficiencies and promote energy-saving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Monitoring: Continuous tracking of air and water quality, noise levels, and temperature, with alerts for exceeding environmental thresholds.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477" y="1710813"/>
            <a:ext cx="9409471" cy="48964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684212" y="643812"/>
            <a:ext cx="8534400" cy="50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ABSTRACT :</a:t>
            </a:r>
            <a:endParaRPr dirty="0"/>
          </a:p>
        </p:txBody>
      </p:sp>
      <p:sp>
        <p:nvSpPr>
          <p:cNvPr id="264" name="Google Shape;264;p21"/>
          <p:cNvSpPr txBox="1">
            <a:spLocks noGrp="1"/>
          </p:cNvSpPr>
          <p:nvPr>
            <p:ph idx="1"/>
          </p:nvPr>
        </p:nvSpPr>
        <p:spPr>
          <a:xfrm>
            <a:off x="375371" y="1460089"/>
            <a:ext cx="8843241" cy="461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“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mart City Planner “ is a Python-based project designed to harness the power of  IoT sensor data for optimizing various facets of urban life. 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project focuses on three critical areas: traffic management, energy consumption, and environmental monitoring, using real-time data analytics to inform decision-making.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project is introduced under the title ‘Info-Share’, a decentralized platform that facilitates real-time data exchange between city departments, businesses, and citizens.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integration enables improved urban planning, enhances public services, and fosters sustainable growth. By leveraging data-driven insights, the project aims to create a more connected, efficient, and livable urban environment, setting a new benchmark for smart city development. </a:t>
            </a:r>
            <a:endParaRPr lang="en-US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14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477" y="1710813"/>
            <a:ext cx="9409471" cy="48964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8534400" cy="193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lt2"/>
              </a:buClr>
              <a:buSzPts val="3000"/>
            </a:pPr>
            <a:r>
              <a:rPr lang="en-I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Methodology / DESCRIPTION: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idx="1"/>
          </p:nvPr>
        </p:nvSpPr>
        <p:spPr>
          <a:xfrm>
            <a:off x="545314" y="1865026"/>
            <a:ext cx="7447546" cy="462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1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project uses the following methodologies:</a:t>
            </a:r>
          </a:p>
          <a:p>
            <a:pPr marL="434341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Transmission &amp; Processing: IoT sensors collect data which is transmitted and processed for analysis.</a:t>
            </a:r>
          </a:p>
          <a:p>
            <a:pPr marL="434341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Predictive Models: Applied to traffic management and energy optimization.</a:t>
            </a:r>
          </a:p>
          <a:p>
            <a:pPr marL="434341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Analytics: Used for decision-making and recommending actions to optimize traffic flow, energy use, and reduce environmental pollution.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-263" t="12130" r="50291" b="-4652"/>
          <a:stretch/>
        </p:blipFill>
        <p:spPr>
          <a:xfrm>
            <a:off x="8774504" y="3819832"/>
            <a:ext cx="3329007" cy="3467094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48" b="92004" l="3999" r="955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0195" y="16313"/>
            <a:ext cx="3789362" cy="2461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83" y="1977549"/>
            <a:ext cx="4240617" cy="251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2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107269" y="99993"/>
            <a:ext cx="8534400" cy="50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spcBef>
                <a:spcPts val="0"/>
              </a:spcBef>
              <a:buClr>
                <a:schemeClr val="lt2"/>
              </a:buClr>
              <a:buSzPts val="3600"/>
            </a:pP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Methodology :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63426-3333-65A8-3359-6BCDB528F6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63" t="12130" r="50291" b="-4652"/>
          <a:stretch/>
        </p:blipFill>
        <p:spPr>
          <a:xfrm>
            <a:off x="8821128" y="575195"/>
            <a:ext cx="2002594" cy="2085661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2FE9AD-357C-0CB4-4252-9D68687C2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48" b="92004" l="3999" r="955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4641" y="1340633"/>
            <a:ext cx="1668206" cy="1083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C8FFA-2AA8-D9B6-CE29-C2946488F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6142" y="1308288"/>
            <a:ext cx="1826956" cy="1083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54C5B-F4AE-E254-59E4-DFFDBEA93A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78" b="89806" l="14074" r="90398">
                        <a14:foregroundMark x1="49650" y1="39600" x2="49650" y2="39600"/>
                        <a14:foregroundMark x1="57700" y1="46867" x2="49450" y2="37867"/>
                        <a14:foregroundMark x1="43050" y1="36533" x2="47250" y2="37867"/>
                        <a14:foregroundMark x1="56350" y1="29267" x2="56350" y2="29267"/>
                        <a14:foregroundMark x1="53500" y1="32667" x2="57700" y2="2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16716" r="34246" b="42131"/>
          <a:stretch/>
        </p:blipFill>
        <p:spPr>
          <a:xfrm>
            <a:off x="5527775" y="333375"/>
            <a:ext cx="678426" cy="700032"/>
          </a:xfrm>
          <a:prstGeom prst="ellipse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B7C423B-FB7D-C5DB-A426-C0A5491A9DE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3474638" y="-712503"/>
            <a:ext cx="657242" cy="34490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6E4513-465E-3058-A905-04EFD64B7BE9}"/>
              </a:ext>
            </a:extLst>
          </p:cNvPr>
          <p:cNvCxnSpPr>
            <a:cxnSpLocks/>
            <a:stCxn id="6" idx="0"/>
            <a:endCxn id="7" idx="4"/>
          </p:cNvCxnSpPr>
          <p:nvPr/>
        </p:nvCxnSpPr>
        <p:spPr>
          <a:xfrm rot="16200000" flipV="1">
            <a:off x="5730864" y="1169532"/>
            <a:ext cx="274881" cy="26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A40144D-BB5C-9361-FF95-4ACCD2D3B9D8}"/>
              </a:ext>
            </a:extLst>
          </p:cNvPr>
          <p:cNvCxnSpPr>
            <a:cxnSpLocks/>
            <a:endCxn id="7" idx="6"/>
          </p:cNvCxnSpPr>
          <p:nvPr/>
        </p:nvCxnSpPr>
        <p:spPr>
          <a:xfrm rot="10800000">
            <a:off x="6206201" y="683391"/>
            <a:ext cx="3625006" cy="181222"/>
          </a:xfrm>
          <a:prstGeom prst="bentConnector3">
            <a:avLst>
              <a:gd name="adj1" fmla="val -146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BF5FD4-9A83-72C9-7EED-BD20A7740B81}"/>
              </a:ext>
            </a:extLst>
          </p:cNvPr>
          <p:cNvSpPr/>
          <p:nvPr/>
        </p:nvSpPr>
        <p:spPr>
          <a:xfrm>
            <a:off x="4515983" y="2482236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Smart Grid data</a:t>
            </a: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FD988B-958F-A2EB-A303-E3DC4BA6F291}"/>
              </a:ext>
            </a:extLst>
          </p:cNvPr>
          <p:cNvSpPr/>
          <p:nvPr/>
        </p:nvSpPr>
        <p:spPr>
          <a:xfrm>
            <a:off x="4512752" y="3117052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Transmission</a:t>
            </a: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599698-95D6-1A53-796F-CBC96C4B2F96}"/>
              </a:ext>
            </a:extLst>
          </p:cNvPr>
          <p:cNvSpPr/>
          <p:nvPr/>
        </p:nvSpPr>
        <p:spPr>
          <a:xfrm>
            <a:off x="4501867" y="3734794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Storage</a:t>
            </a:r>
            <a:endParaRPr lang="en-IN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2F447E-3EE8-DD34-0B6E-CD3B57C920A0}"/>
              </a:ext>
            </a:extLst>
          </p:cNvPr>
          <p:cNvSpPr/>
          <p:nvPr/>
        </p:nvSpPr>
        <p:spPr>
          <a:xfrm>
            <a:off x="4537754" y="440930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processing</a:t>
            </a:r>
            <a:endParaRPr lang="en-IN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6EE0F0-69BB-63EA-74E3-0A496A6B1E53}"/>
              </a:ext>
            </a:extLst>
          </p:cNvPr>
          <p:cNvSpPr/>
          <p:nvPr/>
        </p:nvSpPr>
        <p:spPr>
          <a:xfrm>
            <a:off x="4537754" y="511658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Analytics</a:t>
            </a:r>
            <a:endParaRPr lang="en-IN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5B7CB2-F570-C1A4-005E-3247C56705B8}"/>
              </a:ext>
            </a:extLst>
          </p:cNvPr>
          <p:cNvSpPr/>
          <p:nvPr/>
        </p:nvSpPr>
        <p:spPr>
          <a:xfrm>
            <a:off x="4057958" y="5984722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Energy Management</a:t>
            </a:r>
            <a:endParaRPr lang="en-IN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E31575-919E-CACD-B883-AC75AA58A8EE}"/>
              </a:ext>
            </a:extLst>
          </p:cNvPr>
          <p:cNvSpPr/>
          <p:nvPr/>
        </p:nvSpPr>
        <p:spPr>
          <a:xfrm>
            <a:off x="6278645" y="6012936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Visualize and send alert</a:t>
            </a:r>
            <a:endParaRPr lang="en-IN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0A9F0B-FC49-CA02-203E-98FC6A657AF7}"/>
              </a:ext>
            </a:extLst>
          </p:cNvPr>
          <p:cNvCxnSpPr>
            <a:stCxn id="5" idx="2"/>
            <a:endCxn id="9" idx="0"/>
          </p:cNvCxnSpPr>
          <p:nvPr/>
        </p:nvCxnSpPr>
        <p:spPr>
          <a:xfrm flipH="1">
            <a:off x="5856083" y="2917374"/>
            <a:ext cx="3231" cy="199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4732C5-D7A8-3960-D3F9-79D7FA3A9AF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845198" y="3552190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ED5686-FC92-9631-B280-8FD5572488E7}"/>
              </a:ext>
            </a:extLst>
          </p:cNvPr>
          <p:cNvCxnSpPr/>
          <p:nvPr/>
        </p:nvCxnSpPr>
        <p:spPr>
          <a:xfrm flipH="1">
            <a:off x="5856083" y="4205331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B27BED-6FD7-8BC9-DA3D-90B302AD5319}"/>
              </a:ext>
            </a:extLst>
          </p:cNvPr>
          <p:cNvCxnSpPr/>
          <p:nvPr/>
        </p:nvCxnSpPr>
        <p:spPr>
          <a:xfrm flipH="1">
            <a:off x="5834310" y="4869364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0DD134-3C3E-EC4F-DB29-7AAB6A1CB6E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5251645" y="5355282"/>
            <a:ext cx="433004" cy="8258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559C9B0-1060-9A07-B806-64EC84A2E1B4}"/>
              </a:ext>
            </a:extLst>
          </p:cNvPr>
          <p:cNvCxnSpPr>
            <a:cxnSpLocks/>
          </p:cNvCxnSpPr>
          <p:nvPr/>
        </p:nvCxnSpPr>
        <p:spPr>
          <a:xfrm>
            <a:off x="5910514" y="5768220"/>
            <a:ext cx="1365381" cy="222944"/>
          </a:xfrm>
          <a:prstGeom prst="bentConnector3">
            <a:avLst>
              <a:gd name="adj1" fmla="val 9943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BCBFDD5-6DBC-2A4E-9261-CC6C189A7BAE}"/>
              </a:ext>
            </a:extLst>
          </p:cNvPr>
          <p:cNvSpPr/>
          <p:nvPr/>
        </p:nvSpPr>
        <p:spPr>
          <a:xfrm>
            <a:off x="8678525" y="2502431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Sensor</a:t>
            </a:r>
            <a:endParaRPr lang="en-IN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762522C-D258-BE5E-7E33-E59A85995EEB}"/>
              </a:ext>
            </a:extLst>
          </p:cNvPr>
          <p:cNvSpPr/>
          <p:nvPr/>
        </p:nvSpPr>
        <p:spPr>
          <a:xfrm>
            <a:off x="8675294" y="3137247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Transmission</a:t>
            </a:r>
            <a:endParaRPr lang="en-IN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7953257-B15F-D912-165F-65F5A4D604E1}"/>
              </a:ext>
            </a:extLst>
          </p:cNvPr>
          <p:cNvSpPr/>
          <p:nvPr/>
        </p:nvSpPr>
        <p:spPr>
          <a:xfrm>
            <a:off x="8664409" y="3754989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Storage</a:t>
            </a:r>
            <a:endParaRPr lang="en-IN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405DF1-3B73-0735-2DC3-D6170A06B3F9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 flipH="1">
            <a:off x="10018625" y="2937569"/>
            <a:ext cx="3231" cy="199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AF0AA4-D6E3-0ECC-A89A-A51DBAF45B6C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10007740" y="3572385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AB7B64-A669-4EFC-7339-DC0FC8D4D00D}"/>
              </a:ext>
            </a:extLst>
          </p:cNvPr>
          <p:cNvCxnSpPr/>
          <p:nvPr/>
        </p:nvCxnSpPr>
        <p:spPr>
          <a:xfrm flipH="1">
            <a:off x="9820322" y="4522985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23A54B1-9972-F5F9-1C2E-DE59A3CC6A48}"/>
              </a:ext>
            </a:extLst>
          </p:cNvPr>
          <p:cNvSpPr/>
          <p:nvPr/>
        </p:nvSpPr>
        <p:spPr>
          <a:xfrm>
            <a:off x="8678268" y="441848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processing</a:t>
            </a:r>
            <a:endParaRPr lang="en-IN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7D89420-3B15-C96D-9715-81320FFFB369}"/>
              </a:ext>
            </a:extLst>
          </p:cNvPr>
          <p:cNvSpPr/>
          <p:nvPr/>
        </p:nvSpPr>
        <p:spPr>
          <a:xfrm>
            <a:off x="8722336" y="5114743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Analytics</a:t>
            </a:r>
            <a:endParaRPr lang="en-IN" b="1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9CD87A1-6D03-AD28-A22E-FEFC41B4F081}"/>
              </a:ext>
            </a:extLst>
          </p:cNvPr>
          <p:cNvSpPr/>
          <p:nvPr/>
        </p:nvSpPr>
        <p:spPr>
          <a:xfrm>
            <a:off x="9064083" y="6011099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Visualize and send alert</a:t>
            </a:r>
            <a:endParaRPr lang="en-IN" b="1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374D044-B3DF-AEA3-CAF0-C7EB58193A1D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rot="5400000">
            <a:off x="9832891" y="5778323"/>
            <a:ext cx="461218" cy="43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23819F5-96FA-B9F1-4088-B047EAFD257D}"/>
              </a:ext>
            </a:extLst>
          </p:cNvPr>
          <p:cNvCxnSpPr/>
          <p:nvPr/>
        </p:nvCxnSpPr>
        <p:spPr>
          <a:xfrm flipH="1">
            <a:off x="10060988" y="4176477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220B61-1A0C-2518-4DBD-39AC57342ED9}"/>
              </a:ext>
            </a:extLst>
          </p:cNvPr>
          <p:cNvCxnSpPr/>
          <p:nvPr/>
        </p:nvCxnSpPr>
        <p:spPr>
          <a:xfrm flipH="1">
            <a:off x="10060987" y="4870538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8E3F797-471E-B579-D41A-14CC335C7890}"/>
              </a:ext>
            </a:extLst>
          </p:cNvPr>
          <p:cNvSpPr/>
          <p:nvPr/>
        </p:nvSpPr>
        <p:spPr>
          <a:xfrm>
            <a:off x="625184" y="2480399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Route Selection</a:t>
            </a:r>
            <a:endParaRPr lang="en-IN" b="1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49B333E-630D-B01B-C4E6-0AA81F5DDE19}"/>
              </a:ext>
            </a:extLst>
          </p:cNvPr>
          <p:cNvSpPr/>
          <p:nvPr/>
        </p:nvSpPr>
        <p:spPr>
          <a:xfrm>
            <a:off x="621953" y="3115215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Vehicle selection</a:t>
            </a:r>
            <a:endParaRPr lang="en-IN" b="1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BC81B19-A64E-F0B0-A52D-BCE813F55A21}"/>
              </a:ext>
            </a:extLst>
          </p:cNvPr>
          <p:cNvSpPr/>
          <p:nvPr/>
        </p:nvSpPr>
        <p:spPr>
          <a:xfrm>
            <a:off x="611068" y="3732957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API access</a:t>
            </a:r>
            <a:endParaRPr lang="en-IN" b="1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8C9392-2A56-2FD8-415E-3DD230464EA7}"/>
              </a:ext>
            </a:extLst>
          </p:cNvPr>
          <p:cNvCxnSpPr>
            <a:stCxn id="60" idx="2"/>
            <a:endCxn id="61" idx="0"/>
          </p:cNvCxnSpPr>
          <p:nvPr/>
        </p:nvCxnSpPr>
        <p:spPr>
          <a:xfrm flipH="1">
            <a:off x="1965284" y="2915537"/>
            <a:ext cx="3231" cy="199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3AEFDB4-1BDB-F312-706B-81278C3E5ACD}"/>
              </a:ext>
            </a:extLst>
          </p:cNvPr>
          <p:cNvCxnSpPr/>
          <p:nvPr/>
        </p:nvCxnSpPr>
        <p:spPr>
          <a:xfrm flipH="1">
            <a:off x="1965284" y="4203494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ED057247-7F67-B1D5-0322-C0133A28485E}"/>
              </a:ext>
            </a:extLst>
          </p:cNvPr>
          <p:cNvCxnSpPr/>
          <p:nvPr/>
        </p:nvCxnSpPr>
        <p:spPr>
          <a:xfrm flipH="1">
            <a:off x="1963447" y="3573697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0D0E1FC1-6202-8404-3AAF-7B7313007370}"/>
              </a:ext>
            </a:extLst>
          </p:cNvPr>
          <p:cNvSpPr/>
          <p:nvPr/>
        </p:nvSpPr>
        <p:spPr>
          <a:xfrm>
            <a:off x="611067" y="441848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transmission</a:t>
            </a:r>
            <a:endParaRPr lang="en-IN" b="1" dirty="0"/>
          </a:p>
        </p:txBody>
      </p:sp>
      <p:sp>
        <p:nvSpPr>
          <p:cNvPr id="260" name="Rectangle: Rounded Corners 259">
            <a:extLst>
              <a:ext uri="{FF2B5EF4-FFF2-40B4-BE49-F238E27FC236}">
                <a16:creationId xmlns:a16="http://schemas.microsoft.com/office/drawing/2014/main" id="{E2B3D6D8-AFED-4A78-1764-562CF42A861E}"/>
              </a:ext>
            </a:extLst>
          </p:cNvPr>
          <p:cNvSpPr/>
          <p:nvPr/>
        </p:nvSpPr>
        <p:spPr>
          <a:xfrm>
            <a:off x="602889" y="5059658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Analytics</a:t>
            </a:r>
            <a:endParaRPr lang="en-IN" b="1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050915B-1233-1F12-8024-A57B7335BFC5}"/>
              </a:ext>
            </a:extLst>
          </p:cNvPr>
          <p:cNvSpPr/>
          <p:nvPr/>
        </p:nvSpPr>
        <p:spPr>
          <a:xfrm>
            <a:off x="123093" y="5927800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Route suggestion</a:t>
            </a:r>
            <a:endParaRPr lang="en-IN" b="1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32EE128E-26C0-DF0E-04B8-7BD41ADA31C5}"/>
              </a:ext>
            </a:extLst>
          </p:cNvPr>
          <p:cNvSpPr/>
          <p:nvPr/>
        </p:nvSpPr>
        <p:spPr>
          <a:xfrm>
            <a:off x="2269770" y="5956014"/>
            <a:ext cx="1700379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Visualize </a:t>
            </a:r>
            <a:r>
              <a:rPr lang="en-US" b="1" dirty="0" err="1"/>
              <a:t>density,etc</a:t>
            </a:r>
            <a:endParaRPr lang="en-IN" b="1" dirty="0"/>
          </a:p>
        </p:txBody>
      </p: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F44B10C8-CCBC-F401-1AEA-DDF6DBC6800F}"/>
              </a:ext>
            </a:extLst>
          </p:cNvPr>
          <p:cNvCxnSpPr>
            <a:stCxn id="260" idx="2"/>
            <a:endCxn id="261" idx="0"/>
          </p:cNvCxnSpPr>
          <p:nvPr/>
        </p:nvCxnSpPr>
        <p:spPr>
          <a:xfrm rot="5400000">
            <a:off x="1316780" y="5298360"/>
            <a:ext cx="433004" cy="8258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5" name="Connector: Elbow 264">
            <a:extLst>
              <a:ext uri="{FF2B5EF4-FFF2-40B4-BE49-F238E27FC236}">
                <a16:creationId xmlns:a16="http://schemas.microsoft.com/office/drawing/2014/main" id="{32C8C691-42AE-7C38-E700-6DC916E2E164}"/>
              </a:ext>
            </a:extLst>
          </p:cNvPr>
          <p:cNvCxnSpPr>
            <a:cxnSpLocks/>
          </p:cNvCxnSpPr>
          <p:nvPr/>
        </p:nvCxnSpPr>
        <p:spPr>
          <a:xfrm>
            <a:off x="1975649" y="5711298"/>
            <a:ext cx="1365381" cy="222944"/>
          </a:xfrm>
          <a:prstGeom prst="bentConnector3">
            <a:avLst>
              <a:gd name="adj1" fmla="val 9943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D2EA4F0-1A7D-B308-6565-15E2881FDACA}"/>
              </a:ext>
            </a:extLst>
          </p:cNvPr>
          <p:cNvCxnSpPr/>
          <p:nvPr/>
        </p:nvCxnSpPr>
        <p:spPr>
          <a:xfrm flipH="1">
            <a:off x="1941412" y="4840642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C1ABD793-A443-E31C-BFFB-F5918FBE41FD}"/>
              </a:ext>
            </a:extLst>
          </p:cNvPr>
          <p:cNvSpPr txBox="1"/>
          <p:nvPr/>
        </p:nvSpPr>
        <p:spPr>
          <a:xfrm>
            <a:off x="44610" y="995565"/>
            <a:ext cx="189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Traffic management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600920AE-20E6-DCFB-7872-6622E8FC8856}"/>
              </a:ext>
            </a:extLst>
          </p:cNvPr>
          <p:cNvSpPr txBox="1"/>
          <p:nvPr/>
        </p:nvSpPr>
        <p:spPr>
          <a:xfrm>
            <a:off x="3314788" y="1147965"/>
            <a:ext cx="189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Energy management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9921DC54-346D-BD4E-2F78-417AE2EE44BF}"/>
              </a:ext>
            </a:extLst>
          </p:cNvPr>
          <p:cNvSpPr txBox="1"/>
          <p:nvPr/>
        </p:nvSpPr>
        <p:spPr>
          <a:xfrm>
            <a:off x="7016467" y="1147965"/>
            <a:ext cx="189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Environmental monitoring</a:t>
            </a:r>
          </a:p>
        </p:txBody>
      </p:sp>
    </p:spTree>
    <p:extLst>
      <p:ext uri="{BB962C8B-B14F-4D97-AF65-F5344CB8AC3E}">
        <p14:creationId xmlns:p14="http://schemas.microsoft.com/office/powerpoint/2010/main" val="375832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87E16C54-6EE4-AAED-6A96-E7CC79EF6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6E8F948C-A3D9-FCDB-4A88-8F4012C3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A0426-7DEA-DF3C-DAC7-0AFCF0006038}"/>
              </a:ext>
            </a:extLst>
          </p:cNvPr>
          <p:cNvSpPr/>
          <p:nvPr/>
        </p:nvSpPr>
        <p:spPr>
          <a:xfrm>
            <a:off x="324465" y="1814052"/>
            <a:ext cx="9188245" cy="45425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0">
            <a:extLst>
              <a:ext uri="{FF2B5EF4-FFF2-40B4-BE49-F238E27FC236}">
                <a16:creationId xmlns:a16="http://schemas.microsoft.com/office/drawing/2014/main" id="{1E51277E-3E35-D66C-0613-9930438F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399" y="958043"/>
            <a:ext cx="8534400" cy="88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imes New Roman"/>
              <a:buNone/>
            </a:pPr>
            <a:r>
              <a:rPr lang="en-I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Data Collection and Preprocessing:</a:t>
            </a:r>
          </a:p>
        </p:txBody>
      </p:sp>
      <p:sp>
        <p:nvSpPr>
          <p:cNvPr id="258" name="Google Shape;258;p20">
            <a:extLst>
              <a:ext uri="{FF2B5EF4-FFF2-40B4-BE49-F238E27FC236}">
                <a16:creationId xmlns:a16="http://schemas.microsoft.com/office/drawing/2014/main" id="{6F8EC076-455B-1DC8-A3FF-E5E96666A1E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4716" y="2078922"/>
            <a:ext cx="8534400" cy="408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Sources: IoT sensors deployed across the city for traffic, energy, and environmental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 Techniques: Handling missing values, duplicates, and outliers in the sensor data before analysis with the help of pandas.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Engineering: Extracting meaningful features from the raw sensor data for use in predictive models. </a:t>
            </a:r>
          </a:p>
          <a:p>
            <a:pPr marL="0" indent="0">
              <a:buNone/>
            </a:pP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7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2DD62248-C7BC-47C5-908C-F6E8AA5CB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4673B154-96A2-FC1D-80C1-44FC0399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572F83-BDA7-12E3-CF9B-651554885D3F}"/>
              </a:ext>
            </a:extLst>
          </p:cNvPr>
          <p:cNvSpPr/>
          <p:nvPr/>
        </p:nvSpPr>
        <p:spPr>
          <a:xfrm>
            <a:off x="324465" y="1814052"/>
            <a:ext cx="9188245" cy="45425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0">
            <a:extLst>
              <a:ext uri="{FF2B5EF4-FFF2-40B4-BE49-F238E27FC236}">
                <a16:creationId xmlns:a16="http://schemas.microsoft.com/office/drawing/2014/main" id="{AD200A06-3022-E1B8-19EA-3D88591222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8534400" cy="193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imes New Roman"/>
              <a:buNone/>
            </a:pPr>
            <a:r>
              <a:rPr lang="en-I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Technology Stack:</a:t>
            </a:r>
          </a:p>
        </p:txBody>
      </p:sp>
      <p:sp>
        <p:nvSpPr>
          <p:cNvPr id="258" name="Google Shape;258;p20">
            <a:extLst>
              <a:ext uri="{FF2B5EF4-FFF2-40B4-BE49-F238E27FC236}">
                <a16:creationId xmlns:a16="http://schemas.microsoft.com/office/drawing/2014/main" id="{D6639236-D94B-B670-49CD-A2D9DF21A8E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4716" y="2078922"/>
            <a:ext cx="8534400" cy="408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for data processing and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 (python package) for developing the dashboard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devices for collecting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and cloud-based data storage for storing the large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libraries such as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Matplotlib,folium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Reasons: Python's versatility with data analytics, Flask for creating web-based interfaces, and scalability through cloud infrastructure.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6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245A1-8205-4516-9276-C8988B1C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14"/>
          <a:stretch/>
        </p:blipFill>
        <p:spPr>
          <a:xfrm>
            <a:off x="0" y="0"/>
            <a:ext cx="12192000" cy="6960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01A055-BFEA-F984-8D0C-793622DB1161}"/>
              </a:ext>
            </a:extLst>
          </p:cNvPr>
          <p:cNvSpPr txBox="1"/>
          <p:nvPr/>
        </p:nvSpPr>
        <p:spPr>
          <a:xfrm>
            <a:off x="674370" y="811530"/>
            <a:ext cx="493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r>
              <a:rPr lang="en-IN" sz="2400" b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96070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6DD7308B-A2F6-D95B-3346-226F5F728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>
            <a:extLst>
              <a:ext uri="{FF2B5EF4-FFF2-40B4-BE49-F238E27FC236}">
                <a16:creationId xmlns:a16="http://schemas.microsoft.com/office/drawing/2014/main" id="{6BEEBF9A-5695-6866-5A53-4CC029B7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3C506B-2420-D17C-F156-EC16BD637955}"/>
              </a:ext>
            </a:extLst>
          </p:cNvPr>
          <p:cNvSpPr/>
          <p:nvPr/>
        </p:nvSpPr>
        <p:spPr>
          <a:xfrm>
            <a:off x="502920" y="1229275"/>
            <a:ext cx="9188245" cy="45425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779F8-0A1E-2843-78A2-0F6C5F4D0FA4}"/>
              </a:ext>
            </a:extLst>
          </p:cNvPr>
          <p:cNvSpPr txBox="1"/>
          <p:nvPr/>
        </p:nvSpPr>
        <p:spPr>
          <a:xfrm>
            <a:off x="646625" y="322250"/>
            <a:ext cx="6212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 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817EB-872E-F760-AE47-D3A6DE5F299D}"/>
              </a:ext>
            </a:extLst>
          </p:cNvPr>
          <p:cNvSpPr txBox="1"/>
          <p:nvPr/>
        </p:nvSpPr>
        <p:spPr>
          <a:xfrm>
            <a:off x="502920" y="907025"/>
            <a:ext cx="90097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import pandas as pd</a:t>
            </a: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import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as np</a:t>
            </a: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import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as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-IN" sz="18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from datetime import datetime,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timedelta</a:t>
            </a:r>
            <a:endParaRPr lang="en-IN" sz="18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</a:br>
            <a:r>
              <a:rPr lang="en-IN" sz="18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# Define energy threshold for alert notification</a:t>
            </a: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ENERGY_THRESHOLD = 500</a:t>
            </a:r>
          </a:p>
          <a:p>
            <a:pPr marL="0" indent="0">
              <a:buNone/>
            </a:pPr>
            <a:b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</a:br>
            <a:r>
              <a:rPr lang="en-IN" sz="18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# Step 1: Data Collection - Generate a sample dataset</a:t>
            </a: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def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generate_sample_data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num_devices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=5, days=30):</a:t>
            </a: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   data = []</a:t>
            </a: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device_ids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 [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f"device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_{i+1}" for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in range(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num_devices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)]</a:t>
            </a: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start_date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 datetime(2023, 1, 1)</a:t>
            </a:r>
          </a:p>
          <a:p>
            <a:pPr marL="0" indent="0">
              <a:buNone/>
            </a:pPr>
            <a:b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</a:b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   for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device_id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in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device_ids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       for day in range(days):</a:t>
            </a: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           date =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start_date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+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timedelta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(days=day)</a:t>
            </a: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          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energy_consumed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np.random.randint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(100, 700)  # Random energy usage</a:t>
            </a:r>
          </a:p>
          <a:p>
            <a:pPr marL="0" indent="0">
              <a:buNone/>
            </a:pP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           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data.append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device_id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, date, </a:t>
            </a:r>
            <a:r>
              <a:rPr lang="en-IN" sz="18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energy_consumed</a:t>
            </a:r>
            <a:r>
              <a:rPr lang="en-IN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4259078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827</TotalTime>
  <Words>987</Words>
  <Application>Microsoft Office PowerPoint</Application>
  <PresentationFormat>Widescreen</PresentationFormat>
  <Paragraphs>103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Wingdings 3</vt:lpstr>
      <vt:lpstr>Arial</vt:lpstr>
      <vt:lpstr>Century Gothic</vt:lpstr>
      <vt:lpstr>Bradley Hand ITC</vt:lpstr>
      <vt:lpstr>Times New Roman</vt:lpstr>
      <vt:lpstr>Courier New</vt:lpstr>
      <vt:lpstr>Slice</vt:lpstr>
      <vt:lpstr>Smart City Planner: Analyzing Urban Data for Better Living.</vt:lpstr>
      <vt:lpstr>PROBLEM STATEMENT / DESCRIPTION:</vt:lpstr>
      <vt:lpstr>ABSTRACT :</vt:lpstr>
      <vt:lpstr>Methodology / DESCRIPTION:</vt:lpstr>
      <vt:lpstr>Methodology :</vt:lpstr>
      <vt:lpstr>Data Collection and Preprocessing:</vt:lpstr>
      <vt:lpstr>Technology Stack: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LATHA.P</dc:creator>
  <cp:lastModifiedBy>Sakthi Sanjuktha</cp:lastModifiedBy>
  <cp:revision>56</cp:revision>
  <dcterms:modified xsi:type="dcterms:W3CDTF">2024-11-08T04:36:55Z</dcterms:modified>
</cp:coreProperties>
</file>